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Lato Black" panose="020F0502020204030203" pitchFamily="34" charset="0"/>
      <p:bold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Montserrat Medium" panose="00000600000000000000" pitchFamily="2" charset="0"/>
      <p:regular r:id="rId45"/>
      <p:bold r:id="rId46"/>
      <p:italic r:id="rId47"/>
      <p:boldItalic r:id="rId48"/>
    </p:embeddedFont>
    <p:embeddedFont>
      <p:font typeface="Montserrat SemiBold" panose="00000700000000000000" pitchFamily="2" charset="0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c108ff7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c108ff7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b98fb5d9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0b98fb5d9c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0b98fb5d9c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c108ff7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c108ff7d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c108ff7d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0c108ff7d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**NEED SPACING TWEAKS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c108ff7d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c108ff7d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c108ff7d4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c108ff7d4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bd0c3b3d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0bd0c3b3d3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0bd0c3b3d3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b98fb5d9c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0b98fb5d9c_2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30b98fb5d9c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b98fb5d9c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30b98fb5d9c_2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Asked Chief Rea for stats </a:t>
            </a:r>
            <a:endParaRPr/>
          </a:p>
        </p:txBody>
      </p:sp>
      <p:sp>
        <p:nvSpPr>
          <p:cNvPr id="269" name="Google Shape;269;g30b98fb5d9c_2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b98fb5d9c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30b98fb5d9c_2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30b98fb5d9c_2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0b98fb5d9c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0b98fb5d9c_2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0b98fb5d9c_2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b98fb5d9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30b98fb5d9c_2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0b98fb5d9c_2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b9b256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0b9b256d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b98fb5d9c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30b98fb5d9c_2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0b98fb5d9c_2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b98fb5d9c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0b98fb5d9c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30b98fb5d9c_2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0bd0c3b3d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0bd0c3b3d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0b98fb5d9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30b98fb5d9c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0b98fb5d9c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b98fb5d9c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0b98fb5d9c_2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0b98fb5d9c_2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b98fb5d9c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30b98fb5d9c_2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30b98fb5d9c_2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b98fb5d9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0b98fb5d9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30b98fb5d9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bd0c3b3d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30bd0c3b3d3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30bd0c3b3d3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b98fb5d9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30b98fb5d9c_2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0b98fb5d9c_2_2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b98fb5d9c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0b98fb5d9c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0b98fb5d9c_2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0b98fb5d9c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30b98fb5d9c_2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0b98fb5d9c_2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b98fb5d9c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30b98fb5d9c_2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0b98fb5d9c_2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b98fb5d9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0b98fb5d9c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0b98fb5d9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bd0c3b3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0bd0c3b3d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0bd0c3b3d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b98fb5d9c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0b98fb5d9c_2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0b98fb5d9c_2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c195da2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0c195da2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0c195da2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b98fb5d9c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0b98fb5d9c_2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0b98fb5d9c_2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b98fb5d9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0b98fb5d9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0b98fb5d9c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lide">
  <p:cSld name="Title Only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icture">
  <p:cSld name="Title + Picture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960119" y="2540081"/>
            <a:ext cx="6233327" cy="231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  <a:defRPr sz="4100" b="1" i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960119" y="2537460"/>
            <a:ext cx="7726680" cy="13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  <a:defRPr sz="4100" b="1" i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960118" y="2225165"/>
            <a:ext cx="7726678" cy="29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 and content">
  <p:cSld name="Title, imag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3086100" y="480060"/>
            <a:ext cx="56235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3086100" y="1645920"/>
            <a:ext cx="562356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96012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ubbles and Title 1">
  <p:cSld name="Image Bubbles and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602686" y="438912"/>
            <a:ext cx="6723821" cy="170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SemiBold"/>
              <a:buNone/>
              <a:defRPr sz="3600" b="1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3738470" y="2345436"/>
            <a:ext cx="4588036" cy="226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 2">
  <p:cSld name="Title and image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960119" y="480060"/>
            <a:ext cx="3611877" cy="15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898570" y="480060"/>
            <a:ext cx="3842167" cy="15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960120" y="2263140"/>
            <a:ext cx="7780614" cy="240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5654637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960120" y="514350"/>
            <a:ext cx="6852759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960120" y="1745580"/>
            <a:ext cx="3634740" cy="303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5042551" y="1745581"/>
            <a:ext cx="3634740" cy="303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/>
          <p:nvPr/>
        </p:nvSpPr>
        <p:spPr>
          <a:xfrm>
            <a:off x="7881238" y="369155"/>
            <a:ext cx="104279" cy="10427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8608458" y="791686"/>
            <a:ext cx="95785" cy="95785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8431166" y="334978"/>
            <a:ext cx="68354" cy="68353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96012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">
  <p:cSld name="Comparison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809744" y="0"/>
            <a:ext cx="4334256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FF9D3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186679" y="514350"/>
            <a:ext cx="3566160" cy="425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sz="3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959645" y="1150143"/>
            <a:ext cx="3497580" cy="1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eriod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arenR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arenR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romanLcPeriod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960120" y="2612231"/>
            <a:ext cx="3497580" cy="8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3"/>
          </p:nvPr>
        </p:nvSpPr>
        <p:spPr>
          <a:xfrm>
            <a:off x="960120" y="3519043"/>
            <a:ext cx="3497580" cy="118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96012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ctrTitle"/>
          </p:nvPr>
        </p:nvSpPr>
        <p:spPr>
          <a:xfrm>
            <a:off x="960120" y="226314"/>
            <a:ext cx="3497579" cy="183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960121" y="2082800"/>
            <a:ext cx="3497580" cy="266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/>
          <p:nvPr/>
        </p:nvSpPr>
        <p:spPr>
          <a:xfrm>
            <a:off x="4809067" y="0"/>
            <a:ext cx="4334933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FF9D3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5021665" y="226314"/>
            <a:ext cx="3915918" cy="469773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960120" y="4767263"/>
            <a:ext cx="33261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3837408" y="460652"/>
            <a:ext cx="4438554" cy="170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 SemiBold"/>
              <a:buNone/>
              <a:defRPr sz="3000" b="1" cap="none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837411" y="2371314"/>
            <a:ext cx="4438551" cy="23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ftr" idx="11"/>
          </p:nvPr>
        </p:nvSpPr>
        <p:spPr>
          <a:xfrm>
            <a:off x="5429249" y="4767263"/>
            <a:ext cx="2846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Picture">
  <p:cSld name="Title + Subtitle + Picture">
    <p:bg>
      <p:bgPr>
        <a:gradFill>
          <a:gsLst>
            <a:gs pos="0">
              <a:schemeClr val="accent2"/>
            </a:gs>
            <a:gs pos="100000">
              <a:srgbClr val="FF9022"/>
            </a:gs>
          </a:gsLst>
          <a:lin ang="54000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960119" y="480060"/>
            <a:ext cx="7726680" cy="13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  <a:defRPr sz="4100" b="1" i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960118" y="1941335"/>
            <a:ext cx="5890259" cy="54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960119" y="3727978"/>
            <a:ext cx="68580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960120" y="514350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5028566" y="514350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5" name="Google Shape;105;p25"/>
          <p:cNvGrpSpPr/>
          <p:nvPr/>
        </p:nvGrpSpPr>
        <p:grpSpPr>
          <a:xfrm>
            <a:off x="3991927" y="4260485"/>
            <a:ext cx="349092" cy="436074"/>
            <a:chOff x="7843462" y="2744546"/>
            <a:chExt cx="465456" cy="581432"/>
          </a:xfrm>
        </p:grpSpPr>
        <p:sp>
          <p:nvSpPr>
            <p:cNvPr id="106" name="Google Shape;106;p25"/>
            <p:cNvSpPr/>
            <p:nvPr/>
          </p:nvSpPr>
          <p:spPr>
            <a:xfrm>
              <a:off x="8217780" y="2973840"/>
              <a:ext cx="91138" cy="91138"/>
            </a:xfrm>
            <a:custGeom>
              <a:avLst/>
              <a:gdLst/>
              <a:ahLst/>
              <a:cxnLst/>
              <a:rect l="l" t="t" r="r" b="b"/>
              <a:pathLst>
                <a:path w="91138" h="91138" extrusionOk="0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7859002" y="2744546"/>
              <a:ext cx="139038" cy="139038"/>
            </a:xfrm>
            <a:custGeom>
              <a:avLst/>
              <a:gdLst/>
              <a:ahLst/>
              <a:cxnLst/>
              <a:rect l="l" t="t" r="r" b="b"/>
              <a:pathLst>
                <a:path w="139038" h="139038" extrusionOk="0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7843462" y="3198265"/>
              <a:ext cx="127713" cy="127713"/>
            </a:xfrm>
            <a:custGeom>
              <a:avLst/>
              <a:gdLst/>
              <a:ahLst/>
              <a:cxnLst/>
              <a:rect l="l" t="t" r="r" b="b"/>
              <a:pathLst>
                <a:path w="127713" h="127713" extrusionOk="0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96012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25"/>
          <p:cNvGrpSpPr/>
          <p:nvPr/>
        </p:nvGrpSpPr>
        <p:grpSpPr>
          <a:xfrm rot="5400000">
            <a:off x="8033639" y="4044911"/>
            <a:ext cx="823006" cy="552493"/>
            <a:chOff x="10508317" y="446637"/>
            <a:chExt cx="1097341" cy="736658"/>
          </a:xfrm>
        </p:grpSpPr>
        <p:sp>
          <p:nvSpPr>
            <p:cNvPr id="111" name="Google Shape;111;p25"/>
            <p:cNvSpPr/>
            <p:nvPr/>
          </p:nvSpPr>
          <p:spPr>
            <a:xfrm>
              <a:off x="10508317" y="492206"/>
              <a:ext cx="139039" cy="139039"/>
            </a:xfrm>
            <a:custGeom>
              <a:avLst/>
              <a:gdLst/>
              <a:ahLst/>
              <a:cxnLst/>
              <a:rect l="l" t="t" r="r" b="b"/>
              <a:pathLst>
                <a:path w="139039" h="139039" extrusionOk="0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11477944" y="1055581"/>
              <a:ext cx="127714" cy="127714"/>
            </a:xfrm>
            <a:custGeom>
              <a:avLst/>
              <a:gdLst/>
              <a:ahLst/>
              <a:cxnLst/>
              <a:rect l="l" t="t" r="r" b="b"/>
              <a:pathLst>
                <a:path w="127714" h="127714" extrusionOk="0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11241555" y="446637"/>
              <a:ext cx="91138" cy="91138"/>
            </a:xfrm>
            <a:custGeom>
              <a:avLst/>
              <a:gdLst/>
              <a:ahLst/>
              <a:cxnLst/>
              <a:rect l="l" t="t" r="r" b="b"/>
              <a:pathLst>
                <a:path w="91138" h="91138" extrusionOk="0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960120" y="480060"/>
            <a:ext cx="7565774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960120" y="1577339"/>
            <a:ext cx="7565774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ftr" idx="11"/>
          </p:nvPr>
        </p:nvSpPr>
        <p:spPr>
          <a:xfrm>
            <a:off x="96012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113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54292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ftr" idx="11"/>
          </p:nvPr>
        </p:nvSpPr>
        <p:spPr>
          <a:xfrm>
            <a:off x="5429249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76546" y="1"/>
            <a:ext cx="7438804" cy="12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76546" y="1369219"/>
            <a:ext cx="743880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1076546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92909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429249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92909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ctrTitle"/>
          </p:nvPr>
        </p:nvSpPr>
        <p:spPr>
          <a:xfrm>
            <a:off x="960119" y="2537460"/>
            <a:ext cx="7726800" cy="1389000"/>
          </a:xfrm>
          <a:prstGeom prst="rect">
            <a:avLst/>
          </a:prstGeom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ubTitle" idx="1"/>
          </p:nvPr>
        </p:nvSpPr>
        <p:spPr>
          <a:xfrm>
            <a:off x="960118" y="2225165"/>
            <a:ext cx="7726800" cy="29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718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ctrTitle"/>
          </p:nvPr>
        </p:nvSpPr>
        <p:spPr>
          <a:xfrm>
            <a:off x="0" y="620125"/>
            <a:ext cx="91440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4700"/>
              <a:t>TAX RATES</a:t>
            </a:r>
            <a:endParaRPr sz="4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4700" b="0">
                <a:latin typeface="Montserrat"/>
                <a:ea typeface="Montserrat"/>
                <a:cs typeface="Montserrat"/>
                <a:sym typeface="Montserrat"/>
              </a:rPr>
              <a:t>Non-homestead</a:t>
            </a:r>
            <a:endParaRPr sz="4700"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8"/>
          <p:cNvSpPr txBox="1">
            <a:spLocks noGrp="1"/>
          </p:cNvSpPr>
          <p:nvPr>
            <p:ph type="subTitle" idx="4294967295"/>
          </p:nvPr>
        </p:nvSpPr>
        <p:spPr>
          <a:xfrm>
            <a:off x="0" y="2880975"/>
            <a:ext cx="9144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8288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>
                <a:solidFill>
                  <a:srgbClr val="FF9022"/>
                </a:solidFill>
              </a:rPr>
              <a:t>2016      	2025</a:t>
            </a:r>
            <a:endParaRPr sz="4700" b="1" dirty="0">
              <a:solidFill>
                <a:srgbClr val="FF9022"/>
              </a:solidFill>
            </a:endParaRPr>
          </a:p>
          <a:p>
            <a:pPr marL="18288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9022"/>
                </a:solidFill>
              </a:rPr>
              <a:t>$18.31		$15.10</a:t>
            </a:r>
            <a:endParaRPr sz="3500" dirty="0">
              <a:solidFill>
                <a:srgbClr val="FF9022"/>
              </a:solidFill>
            </a:endParaRPr>
          </a:p>
          <a:p>
            <a:pPr marL="17780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</a:pPr>
            <a:endParaRPr sz="600" b="1" i="0" u="none" strike="noStrike" cap="none" dirty="0">
              <a:solidFill>
                <a:srgbClr val="FF90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9" title="Chart"/>
          <p:cNvPicPr preferRelativeResize="0"/>
          <p:nvPr/>
        </p:nvPicPr>
        <p:blipFill rotWithShape="1">
          <a:blip r:embed="rId3">
            <a:alphaModFix/>
          </a:blip>
          <a:srcRect t="4114" b="3625"/>
          <a:stretch/>
        </p:blipFill>
        <p:spPr>
          <a:xfrm>
            <a:off x="1068300" y="574450"/>
            <a:ext cx="7007400" cy="399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>
            <a:spLocks noGrp="1"/>
          </p:cNvSpPr>
          <p:nvPr>
            <p:ph type="title" idx="4294967295"/>
          </p:nvPr>
        </p:nvSpPr>
        <p:spPr>
          <a:xfrm>
            <a:off x="0" y="538600"/>
            <a:ext cx="9144000" cy="91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Tax Rates Declined for 7 Consecutive Years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City Tax Rates per $1,000</a:t>
            </a:r>
            <a:endParaRPr sz="4000" b="1">
              <a:solidFill>
                <a:srgbClr val="FF90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40"/>
          <p:cNvSpPr txBox="1"/>
          <p:nvPr/>
        </p:nvSpPr>
        <p:spPr>
          <a:xfrm>
            <a:off x="353875" y="4220225"/>
            <a:ext cx="2108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 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= Homestead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NH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= Non-Homestead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2" name="Google Shape;202;p40"/>
          <p:cNvGrpSpPr/>
          <p:nvPr/>
        </p:nvGrpSpPr>
        <p:grpSpPr>
          <a:xfrm>
            <a:off x="175661" y="2003992"/>
            <a:ext cx="880373" cy="1317165"/>
            <a:chOff x="13063" y="1305925"/>
            <a:chExt cx="920700" cy="1377500"/>
          </a:xfrm>
        </p:grpSpPr>
        <p:sp>
          <p:nvSpPr>
            <p:cNvPr id="203" name="Google Shape;203;p40"/>
            <p:cNvSpPr/>
            <p:nvPr/>
          </p:nvSpPr>
          <p:spPr>
            <a:xfrm rot="5400000">
              <a:off x="-202487" y="1590825"/>
              <a:ext cx="1351800" cy="8334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0"/>
            <p:cNvSpPr txBox="1"/>
            <p:nvPr/>
          </p:nvSpPr>
          <p:spPr>
            <a:xfrm>
              <a:off x="13063" y="1305925"/>
              <a:ext cx="9207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40"/>
            <p:cNvSpPr txBox="1"/>
            <p:nvPr/>
          </p:nvSpPr>
          <p:spPr>
            <a:xfrm>
              <a:off x="41263" y="1939750"/>
              <a:ext cx="8643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$10.16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$18.31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6" name="Google Shape;206;p40"/>
          <p:cNvGrpSpPr/>
          <p:nvPr/>
        </p:nvGrpSpPr>
        <p:grpSpPr>
          <a:xfrm>
            <a:off x="1064355" y="2149717"/>
            <a:ext cx="826444" cy="1297300"/>
            <a:chOff x="942138" y="1458325"/>
            <a:chExt cx="864300" cy="1356725"/>
          </a:xfrm>
        </p:grpSpPr>
        <p:sp>
          <p:nvSpPr>
            <p:cNvPr id="207" name="Google Shape;207;p40"/>
            <p:cNvSpPr/>
            <p:nvPr/>
          </p:nvSpPr>
          <p:spPr>
            <a:xfrm rot="5400000">
              <a:off x="695000" y="1719450"/>
              <a:ext cx="1351800" cy="8394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0"/>
            <p:cNvSpPr txBox="1"/>
            <p:nvPr/>
          </p:nvSpPr>
          <p:spPr>
            <a:xfrm>
              <a:off x="947574" y="1458325"/>
              <a:ext cx="8334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40"/>
            <p:cNvSpPr txBox="1"/>
            <p:nvPr/>
          </p:nvSpPr>
          <p:spPr>
            <a:xfrm>
              <a:off x="942138" y="2057038"/>
              <a:ext cx="8643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$10.10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$18.13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0" name="Google Shape;210;p40"/>
          <p:cNvGrpSpPr/>
          <p:nvPr/>
        </p:nvGrpSpPr>
        <p:grpSpPr>
          <a:xfrm>
            <a:off x="1909305" y="2377400"/>
            <a:ext cx="880373" cy="1296093"/>
            <a:chOff x="1832288" y="1696438"/>
            <a:chExt cx="920700" cy="1355463"/>
          </a:xfrm>
        </p:grpSpPr>
        <p:sp>
          <p:nvSpPr>
            <p:cNvPr id="211" name="Google Shape;211;p40"/>
            <p:cNvSpPr/>
            <p:nvPr/>
          </p:nvSpPr>
          <p:spPr>
            <a:xfrm rot="5400000">
              <a:off x="1598525" y="1951200"/>
              <a:ext cx="1351800" cy="8496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0"/>
            <p:cNvSpPr txBox="1"/>
            <p:nvPr/>
          </p:nvSpPr>
          <p:spPr>
            <a:xfrm>
              <a:off x="1832288" y="1696438"/>
              <a:ext cx="9207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40"/>
            <p:cNvSpPr txBox="1"/>
            <p:nvPr/>
          </p:nvSpPr>
          <p:spPr>
            <a:xfrm>
              <a:off x="1846430" y="2240688"/>
              <a:ext cx="8643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$9.94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$17.39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" name="Google Shape;214;p40"/>
          <p:cNvGrpSpPr/>
          <p:nvPr/>
        </p:nvGrpSpPr>
        <p:grpSpPr>
          <a:xfrm>
            <a:off x="2798000" y="2558612"/>
            <a:ext cx="826444" cy="1302058"/>
            <a:chOff x="2768744" y="1885950"/>
            <a:chExt cx="864300" cy="1361700"/>
          </a:xfrm>
        </p:grpSpPr>
        <p:sp>
          <p:nvSpPr>
            <p:cNvPr id="215" name="Google Shape;215;p40"/>
            <p:cNvSpPr/>
            <p:nvPr/>
          </p:nvSpPr>
          <p:spPr>
            <a:xfrm rot="5400000">
              <a:off x="2524994" y="2147100"/>
              <a:ext cx="1351800" cy="8493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0"/>
            <p:cNvSpPr txBox="1"/>
            <p:nvPr/>
          </p:nvSpPr>
          <p:spPr>
            <a:xfrm>
              <a:off x="2768744" y="1885950"/>
              <a:ext cx="864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40"/>
            <p:cNvSpPr txBox="1"/>
            <p:nvPr/>
          </p:nvSpPr>
          <p:spPr>
            <a:xfrm>
              <a:off x="2768744" y="2425938"/>
              <a:ext cx="8643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$9.74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$15.59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40"/>
          <p:cNvGrpSpPr/>
          <p:nvPr/>
        </p:nvGrpSpPr>
        <p:grpSpPr>
          <a:xfrm>
            <a:off x="3663320" y="2801571"/>
            <a:ext cx="880373" cy="1309098"/>
            <a:chOff x="3665044" y="2140038"/>
            <a:chExt cx="920700" cy="1369063"/>
          </a:xfrm>
        </p:grpSpPr>
        <p:sp>
          <p:nvSpPr>
            <p:cNvPr id="219" name="Google Shape;219;p40"/>
            <p:cNvSpPr/>
            <p:nvPr/>
          </p:nvSpPr>
          <p:spPr>
            <a:xfrm rot="5400000">
              <a:off x="3449494" y="2390850"/>
              <a:ext cx="1351800" cy="8847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0"/>
            <p:cNvSpPr txBox="1"/>
            <p:nvPr/>
          </p:nvSpPr>
          <p:spPr>
            <a:xfrm>
              <a:off x="3665044" y="2140038"/>
              <a:ext cx="9207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40"/>
            <p:cNvSpPr txBox="1"/>
            <p:nvPr/>
          </p:nvSpPr>
          <p:spPr>
            <a:xfrm>
              <a:off x="3693244" y="2613013"/>
              <a:ext cx="8643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$9.04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$14.30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" name="Google Shape;222;p40"/>
          <p:cNvGrpSpPr/>
          <p:nvPr/>
        </p:nvGrpSpPr>
        <p:grpSpPr>
          <a:xfrm>
            <a:off x="4584289" y="2988759"/>
            <a:ext cx="855849" cy="1292591"/>
            <a:chOff x="4534898" y="2335800"/>
            <a:chExt cx="895052" cy="1351800"/>
          </a:xfrm>
        </p:grpSpPr>
        <p:sp>
          <p:nvSpPr>
            <p:cNvPr id="223" name="Google Shape;223;p40"/>
            <p:cNvSpPr/>
            <p:nvPr/>
          </p:nvSpPr>
          <p:spPr>
            <a:xfrm rot="5400000">
              <a:off x="4300298" y="2570400"/>
              <a:ext cx="1351800" cy="8826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0"/>
            <p:cNvSpPr txBox="1"/>
            <p:nvPr/>
          </p:nvSpPr>
          <p:spPr>
            <a:xfrm>
              <a:off x="4543750" y="2335800"/>
              <a:ext cx="8862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21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40"/>
            <p:cNvSpPr txBox="1"/>
            <p:nvPr/>
          </p:nvSpPr>
          <p:spPr>
            <a:xfrm>
              <a:off x="4543750" y="2911600"/>
              <a:ext cx="8862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$8.99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$14.17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" name="Google Shape;226;p40"/>
          <p:cNvGrpSpPr/>
          <p:nvPr/>
        </p:nvGrpSpPr>
        <p:grpSpPr>
          <a:xfrm>
            <a:off x="5468830" y="3136731"/>
            <a:ext cx="880373" cy="1292591"/>
            <a:chOff x="5479406" y="2490550"/>
            <a:chExt cx="920700" cy="1351800"/>
          </a:xfrm>
        </p:grpSpPr>
        <p:sp>
          <p:nvSpPr>
            <p:cNvPr id="227" name="Google Shape;227;p40"/>
            <p:cNvSpPr/>
            <p:nvPr/>
          </p:nvSpPr>
          <p:spPr>
            <a:xfrm rot="5400000">
              <a:off x="5263856" y="2720800"/>
              <a:ext cx="1351800" cy="8913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0"/>
            <p:cNvSpPr txBox="1"/>
            <p:nvPr/>
          </p:nvSpPr>
          <p:spPr>
            <a:xfrm>
              <a:off x="5479406" y="2521038"/>
              <a:ext cx="9207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40"/>
            <p:cNvSpPr txBox="1"/>
            <p:nvPr/>
          </p:nvSpPr>
          <p:spPr>
            <a:xfrm>
              <a:off x="5507606" y="3053838"/>
              <a:ext cx="8643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$8.82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$14.11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0" name="Google Shape;230;p40"/>
          <p:cNvGrpSpPr/>
          <p:nvPr/>
        </p:nvGrpSpPr>
        <p:grpSpPr>
          <a:xfrm>
            <a:off x="6388081" y="3253841"/>
            <a:ext cx="806077" cy="1311500"/>
            <a:chOff x="6443563" y="2613025"/>
            <a:chExt cx="843000" cy="1371575"/>
          </a:xfrm>
        </p:grpSpPr>
        <p:sp>
          <p:nvSpPr>
            <p:cNvPr id="231" name="Google Shape;231;p40"/>
            <p:cNvSpPr/>
            <p:nvPr/>
          </p:nvSpPr>
          <p:spPr>
            <a:xfrm rot="5400000">
              <a:off x="6189163" y="2887200"/>
              <a:ext cx="1351800" cy="8430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 txBox="1"/>
            <p:nvPr/>
          </p:nvSpPr>
          <p:spPr>
            <a:xfrm>
              <a:off x="6448363" y="2613025"/>
              <a:ext cx="8334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23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40"/>
            <p:cNvSpPr txBox="1"/>
            <p:nvPr/>
          </p:nvSpPr>
          <p:spPr>
            <a:xfrm>
              <a:off x="6448363" y="3177900"/>
              <a:ext cx="8334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$8.81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$13.91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40"/>
          <p:cNvGrpSpPr/>
          <p:nvPr/>
        </p:nvGrpSpPr>
        <p:grpSpPr>
          <a:xfrm>
            <a:off x="7243219" y="2947307"/>
            <a:ext cx="798331" cy="1292591"/>
            <a:chOff x="7311425" y="2292450"/>
            <a:chExt cx="834900" cy="1351800"/>
          </a:xfrm>
        </p:grpSpPr>
        <p:sp>
          <p:nvSpPr>
            <p:cNvPr id="235" name="Google Shape;235;p40"/>
            <p:cNvSpPr/>
            <p:nvPr/>
          </p:nvSpPr>
          <p:spPr>
            <a:xfrm rot="-5400763">
              <a:off x="7052975" y="2551050"/>
              <a:ext cx="1351800" cy="8346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 txBox="1"/>
            <p:nvPr/>
          </p:nvSpPr>
          <p:spPr>
            <a:xfrm>
              <a:off x="7312175" y="2597250"/>
              <a:ext cx="8334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24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40"/>
            <p:cNvSpPr txBox="1"/>
            <p:nvPr/>
          </p:nvSpPr>
          <p:spPr>
            <a:xfrm>
              <a:off x="7314725" y="2977650"/>
              <a:ext cx="8283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$8.98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$14.09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8" name="Google Shape;238;p40"/>
          <p:cNvGrpSpPr/>
          <p:nvPr/>
        </p:nvGrpSpPr>
        <p:grpSpPr>
          <a:xfrm>
            <a:off x="8090613" y="2472291"/>
            <a:ext cx="836484" cy="1362011"/>
            <a:chOff x="8179808" y="1795675"/>
            <a:chExt cx="874800" cy="1424400"/>
          </a:xfrm>
        </p:grpSpPr>
        <p:sp>
          <p:nvSpPr>
            <p:cNvPr id="239" name="Google Shape;239;p40"/>
            <p:cNvSpPr/>
            <p:nvPr/>
          </p:nvSpPr>
          <p:spPr>
            <a:xfrm rot="-5400724">
              <a:off x="7905008" y="2070625"/>
              <a:ext cx="1424400" cy="874500"/>
            </a:xfrm>
            <a:prstGeom prst="homePlate">
              <a:avLst>
                <a:gd name="adj" fmla="val 30533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 txBox="1"/>
            <p:nvPr/>
          </p:nvSpPr>
          <p:spPr>
            <a:xfrm>
              <a:off x="8200508" y="2072575"/>
              <a:ext cx="8334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500"/>
                <a:buFont typeface="Noto Sans Symbols"/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40"/>
            <p:cNvSpPr txBox="1"/>
            <p:nvPr/>
          </p:nvSpPr>
          <p:spPr>
            <a:xfrm>
              <a:off x="8179808" y="2596650"/>
              <a:ext cx="8748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H: $9.87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700"/>
                </a:spcBef>
                <a:spcAft>
                  <a:spcPts val="0"/>
                </a:spcAft>
                <a:buClr>
                  <a:srgbClr val="E2761C"/>
                </a:buClr>
                <a:buSzPts val="1200"/>
                <a:buFont typeface="Noto Sans Symbols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NH: $15.10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42" name="Google Shape;242;p40"/>
          <p:cNvCxnSpPr/>
          <p:nvPr/>
        </p:nvCxnSpPr>
        <p:spPr>
          <a:xfrm>
            <a:off x="226100" y="1791825"/>
            <a:ext cx="8703900" cy="0"/>
          </a:xfrm>
          <a:prstGeom prst="straightConnector1">
            <a:avLst/>
          </a:prstGeom>
          <a:noFill/>
          <a:ln w="19050" cap="flat" cmpd="sng">
            <a:solidFill>
              <a:srgbClr val="FF902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1"/>
          <p:cNvPicPr preferRelativeResize="0"/>
          <p:nvPr/>
        </p:nvPicPr>
        <p:blipFill rotWithShape="1">
          <a:blip r:embed="rId3">
            <a:alphaModFix/>
          </a:blip>
          <a:srcRect l="4430" t="1776" r="3649" b="2217"/>
          <a:stretch/>
        </p:blipFill>
        <p:spPr>
          <a:xfrm>
            <a:off x="727725" y="326375"/>
            <a:ext cx="7688550" cy="44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88" y="52163"/>
            <a:ext cx="8372625" cy="50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>
            <a:spLocks noGrp="1"/>
          </p:cNvSpPr>
          <p:nvPr>
            <p:ph type="ctrTitle"/>
          </p:nvPr>
        </p:nvSpPr>
        <p:spPr>
          <a:xfrm>
            <a:off x="25" y="1215325"/>
            <a:ext cx="91440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4700"/>
              <a:t>2025 Budget Drivers</a:t>
            </a:r>
            <a:endParaRPr sz="4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endParaRPr sz="4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4700" b="0">
                <a:latin typeface="Montserrat"/>
                <a:ea typeface="Montserrat"/>
                <a:cs typeface="Montserrat"/>
                <a:sym typeface="Montserrat"/>
              </a:rPr>
              <a:t>Tax Levy Growth in 2025</a:t>
            </a:r>
            <a:endParaRPr sz="4700" b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>
            <a:spLocks noGrp="1"/>
          </p:cNvSpPr>
          <p:nvPr>
            <p:ph type="ctrTitle"/>
          </p:nvPr>
        </p:nvSpPr>
        <p:spPr>
          <a:xfrm>
            <a:off x="0" y="2523050"/>
            <a:ext cx="9144000" cy="13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</a:pPr>
            <a:r>
              <a:rPr lang="en" sz="4700"/>
              <a:t>PARAMEDIC SERVICE</a:t>
            </a:r>
            <a:endParaRPr sz="4700"/>
          </a:p>
        </p:txBody>
      </p:sp>
      <p:sp>
        <p:nvSpPr>
          <p:cNvPr id="265" name="Google Shape;265;p44"/>
          <p:cNvSpPr txBox="1">
            <a:spLocks noGrp="1"/>
          </p:cNvSpPr>
          <p:nvPr>
            <p:ph type="subTitle" idx="1"/>
          </p:nvPr>
        </p:nvSpPr>
        <p:spPr>
          <a:xfrm>
            <a:off x="898325" y="2225175"/>
            <a:ext cx="72732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Kingston Fire Department takes over City of Kingston’s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436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45"/>
          <p:cNvSpPr txBox="1">
            <a:spLocks noGrp="1"/>
          </p:cNvSpPr>
          <p:nvPr>
            <p:ph type="title"/>
          </p:nvPr>
        </p:nvSpPr>
        <p:spPr>
          <a:xfrm>
            <a:off x="628650" y="336550"/>
            <a:ext cx="39423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Open Sans"/>
              <a:buNone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SINCE JANUARY 1, 2024: </a:t>
            </a:r>
            <a:endParaRPr sz="2500"/>
          </a:p>
        </p:txBody>
      </p:sp>
      <p:pic>
        <p:nvPicPr>
          <p:cNvPr id="273" name="Google Shape;273;p45" descr="A white truck on the stree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5627" r="-2" b="2789"/>
          <a:stretch/>
        </p:blipFill>
        <p:spPr>
          <a:xfrm>
            <a:off x="4650949" y="1373903"/>
            <a:ext cx="4252292" cy="260180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>
            <a:spLocks noGrp="1"/>
          </p:cNvSpPr>
          <p:nvPr>
            <p:ph type="body" idx="1"/>
          </p:nvPr>
        </p:nvSpPr>
        <p:spPr>
          <a:xfrm>
            <a:off x="588275" y="1448925"/>
            <a:ext cx="3942300" cy="27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 b="1">
                <a:solidFill>
                  <a:srgbClr val="FF9022"/>
                </a:solidFill>
              </a:rPr>
              <a:t>Over 4,000 calls for service answered</a:t>
            </a:r>
            <a:endParaRPr sz="2400" b="1"/>
          </a:p>
          <a:p>
            <a:pPr marL="4000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 b="1">
                <a:solidFill>
                  <a:srgbClr val="FF9022"/>
                </a:solidFill>
              </a:rPr>
              <a:t>Lives saved </a:t>
            </a:r>
            <a:endParaRPr sz="2400" b="1"/>
          </a:p>
          <a:p>
            <a:pPr marL="4000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 b="1">
                <a:solidFill>
                  <a:srgbClr val="FF9022"/>
                </a:solidFill>
              </a:rPr>
              <a:t>Mobile Mental Health diverted 175 from hospital care</a:t>
            </a:r>
            <a:endParaRPr sz="2400" b="1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FF902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>
            <a:spLocks noGrp="1"/>
          </p:cNvSpPr>
          <p:nvPr>
            <p:ph type="title"/>
          </p:nvPr>
        </p:nvSpPr>
        <p:spPr>
          <a:xfrm>
            <a:off x="6060989" y="514350"/>
            <a:ext cx="2798700" cy="4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SemiBold"/>
              <a:buNone/>
            </a:pPr>
            <a:r>
              <a:rPr lang="en">
                <a:solidFill>
                  <a:schemeClr val="dk2"/>
                </a:solidFill>
              </a:rPr>
              <a:t>DIETZ STADIUM RENOVATION PROJECT </a:t>
            </a:r>
            <a:br>
              <a:rPr lang="en">
                <a:solidFill>
                  <a:schemeClr val="dk2"/>
                </a:solidFill>
              </a:rPr>
            </a:br>
            <a:br>
              <a:rPr lang="en">
                <a:solidFill>
                  <a:schemeClr val="dk2"/>
                </a:solidFill>
              </a:rPr>
            </a:br>
            <a:r>
              <a:rPr lang="en" b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Approx.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$1M/</a:t>
            </a:r>
            <a:r>
              <a:rPr lang="en" b="0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year </a:t>
            </a:r>
            <a:br>
              <a:rPr lang="en" b="0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b="0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15 years</a:t>
            </a:r>
            <a:endParaRPr b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1" name="Google Shape;281;p46"/>
          <p:cNvSpPr txBox="1">
            <a:spLocks noGrp="1"/>
          </p:cNvSpPr>
          <p:nvPr>
            <p:ph type="body" idx="1"/>
          </p:nvPr>
        </p:nvSpPr>
        <p:spPr>
          <a:xfrm>
            <a:off x="959645" y="1150143"/>
            <a:ext cx="3497580" cy="1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540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/>
              <a:t>Know your material in advance</a:t>
            </a:r>
            <a:endParaRPr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/>
              <a:t>Anticipate common questions</a:t>
            </a:r>
            <a:endParaRPr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/>
              <a:t>Rehearse your responses</a:t>
            </a:r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body" idx="3"/>
          </p:nvPr>
        </p:nvSpPr>
        <p:spPr>
          <a:xfrm>
            <a:off x="960120" y="3519043"/>
            <a:ext cx="3497580" cy="118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Stay calm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Actively listen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Pause and reflect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Maintain eye contact</a:t>
            </a:r>
            <a:endParaRPr/>
          </a:p>
        </p:txBody>
      </p:sp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l="6118" r="10066"/>
          <a:stretch/>
        </p:blipFill>
        <p:spPr>
          <a:xfrm>
            <a:off x="0" y="0"/>
            <a:ext cx="57481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ctrTitle"/>
          </p:nvPr>
        </p:nvSpPr>
        <p:spPr>
          <a:xfrm>
            <a:off x="255326" y="1826525"/>
            <a:ext cx="41310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 sz="3800"/>
              <a:t>City of Kingston</a:t>
            </a:r>
            <a:endParaRPr sz="3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 sz="3800"/>
              <a:t>Liability/</a:t>
            </a:r>
            <a:endParaRPr sz="3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 sz="3800"/>
              <a:t>Property</a:t>
            </a:r>
            <a:br>
              <a:rPr lang="en" sz="3800"/>
            </a:br>
            <a:r>
              <a:rPr lang="en" sz="3800"/>
              <a:t>Insurance Rate Increases</a:t>
            </a:r>
            <a:endParaRPr sz="3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endParaRPr/>
          </a:p>
        </p:txBody>
      </p:sp>
      <p:pic>
        <p:nvPicPr>
          <p:cNvPr id="290" name="Google Shape;290;p47" descr="A picture containing text, building, outdoor, parke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009" b="5009"/>
          <a:stretch/>
        </p:blipFill>
        <p:spPr>
          <a:xfrm>
            <a:off x="5021665" y="226314"/>
            <a:ext cx="3915918" cy="469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ctrTitle"/>
          </p:nvPr>
        </p:nvSpPr>
        <p:spPr>
          <a:xfrm>
            <a:off x="0" y="208525"/>
            <a:ext cx="9144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</a:pPr>
            <a:r>
              <a:rPr lang="en" sz="4700"/>
              <a:t>A LOOK BACK </a:t>
            </a:r>
            <a:br>
              <a:rPr lang="en" sz="4700"/>
            </a:br>
            <a:r>
              <a:rPr lang="en" sz="4700"/>
              <a:t>AT 2024</a:t>
            </a:r>
            <a:endParaRPr sz="4700"/>
          </a:p>
        </p:txBody>
      </p:sp>
      <p:pic>
        <p:nvPicPr>
          <p:cNvPr id="136" name="Google Shape;136;p30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240" t="16483" r="327" b="307"/>
          <a:stretch/>
        </p:blipFill>
        <p:spPr>
          <a:xfrm>
            <a:off x="1394703" y="2139157"/>
            <a:ext cx="6354595" cy="240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1331986" y="1761862"/>
            <a:ext cx="6723900" cy="1707600"/>
          </a:xfrm>
          <a:prstGeom prst="rect">
            <a:avLst/>
          </a:prstGeom>
        </p:spPr>
        <p:txBody>
          <a:bodyPr spcFirstLastPara="1" wrap="square" lIns="0" tIns="0" rIns="0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INVESTMENT IN </a:t>
            </a:r>
            <a:endParaRPr sz="4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CITY STAFF</a:t>
            </a:r>
            <a:endParaRPr sz="4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title"/>
          </p:nvPr>
        </p:nvSpPr>
        <p:spPr>
          <a:xfrm>
            <a:off x="5125175" y="666750"/>
            <a:ext cx="3865800" cy="4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436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 cap="none">
                <a:solidFill>
                  <a:srgbClr val="4B436D"/>
                </a:solidFill>
              </a:rPr>
              <a:t>Union contracts</a:t>
            </a:r>
            <a:endParaRPr sz="2400">
              <a:solidFill>
                <a:srgbClr val="4B436D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436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>
                <a:solidFill>
                  <a:srgbClr val="4B436D"/>
                </a:solidFill>
              </a:rPr>
              <a:t>Pay increases</a:t>
            </a:r>
            <a:endParaRPr sz="2400">
              <a:solidFill>
                <a:srgbClr val="4B436D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436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>
                <a:solidFill>
                  <a:srgbClr val="4B436D"/>
                </a:solidFill>
              </a:rPr>
              <a:t>Added 2</a:t>
            </a:r>
            <a:r>
              <a:rPr lang="en" sz="2400" cap="none">
                <a:solidFill>
                  <a:srgbClr val="4B436D"/>
                </a:solidFill>
              </a:rPr>
              <a:t>0+ position</a:t>
            </a:r>
            <a:r>
              <a:rPr lang="en" sz="2400">
                <a:solidFill>
                  <a:srgbClr val="4B436D"/>
                </a:solidFill>
              </a:rPr>
              <a:t>s over 10 years </a:t>
            </a:r>
            <a:endParaRPr sz="2400">
              <a:solidFill>
                <a:srgbClr val="4B436D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436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 cap="none">
                <a:solidFill>
                  <a:srgbClr val="4B436D"/>
                </a:solidFill>
              </a:rPr>
              <a:t>Retain quality workforce</a:t>
            </a:r>
            <a:endParaRPr sz="2400" cap="none">
              <a:solidFill>
                <a:srgbClr val="4B436D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4B436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2400">
                <a:solidFill>
                  <a:srgbClr val="4B436D"/>
                </a:solidFill>
              </a:rPr>
              <a:t>Zero</a:t>
            </a:r>
            <a:r>
              <a:rPr lang="en" sz="2400" cap="none">
                <a:solidFill>
                  <a:srgbClr val="4B436D"/>
                </a:solidFill>
              </a:rPr>
              <a:t> layoffs</a:t>
            </a:r>
            <a:r>
              <a:rPr lang="en" sz="2700" cap="none">
                <a:solidFill>
                  <a:schemeClr val="dk2"/>
                </a:solidFill>
              </a:rPr>
              <a:t> </a:t>
            </a:r>
            <a:br>
              <a:rPr lang="en" sz="2700" cap="none">
                <a:solidFill>
                  <a:schemeClr val="dk2"/>
                </a:solidFill>
              </a:rPr>
            </a:br>
            <a:r>
              <a:rPr lang="en" cap="none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2" name="Google Shape;302;p49"/>
          <p:cNvPicPr preferRelativeResize="0"/>
          <p:nvPr/>
        </p:nvPicPr>
        <p:blipFill rotWithShape="1">
          <a:blip r:embed="rId3">
            <a:alphaModFix/>
          </a:blip>
          <a:srcRect t="4762" b="7371"/>
          <a:stretch/>
        </p:blipFill>
        <p:spPr>
          <a:xfrm>
            <a:off x="0" y="0"/>
            <a:ext cx="48748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>
            <a:spLocks noGrp="1"/>
          </p:cNvSpPr>
          <p:nvPr>
            <p:ph type="ctrTitle"/>
          </p:nvPr>
        </p:nvSpPr>
        <p:spPr>
          <a:xfrm>
            <a:off x="346306" y="774371"/>
            <a:ext cx="41487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/>
              <a:t>CITY OF KINGSTON STAFF/EMPLOYEE</a:t>
            </a:r>
            <a:br>
              <a:rPr lang="en"/>
            </a:br>
            <a:r>
              <a:rPr lang="en"/>
              <a:t>RAISES </a:t>
            </a:r>
            <a:br>
              <a:rPr lang="en"/>
            </a:br>
            <a:r>
              <a:rPr lang="en"/>
              <a:t>+ BENEFIT INCREASES</a:t>
            </a:r>
            <a:br>
              <a:rPr lang="en"/>
            </a:br>
            <a:endParaRPr/>
          </a:p>
        </p:txBody>
      </p:sp>
      <p:sp>
        <p:nvSpPr>
          <p:cNvPr id="309" name="Google Shape;309;p50"/>
          <p:cNvSpPr txBox="1">
            <a:spLocks noGrp="1"/>
          </p:cNvSpPr>
          <p:nvPr>
            <p:ph type="body" idx="1"/>
          </p:nvPr>
        </p:nvSpPr>
        <p:spPr>
          <a:xfrm>
            <a:off x="346300" y="3005450"/>
            <a:ext cx="41487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" sz="3600"/>
              <a:t>Investing in staff = improved services</a:t>
            </a:r>
            <a:endParaRPr/>
          </a:p>
        </p:txBody>
      </p:sp>
      <p:pic>
        <p:nvPicPr>
          <p:cNvPr id="310" name="Google Shape;310;p50" descr="A group of people in snow gear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223" t="5675" r="12145"/>
          <a:stretch/>
        </p:blipFill>
        <p:spPr>
          <a:xfrm>
            <a:off x="4807354" y="846302"/>
            <a:ext cx="4336646" cy="35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>
            <a:spLocks noGrp="1"/>
          </p:cNvSpPr>
          <p:nvPr>
            <p:ph type="title"/>
          </p:nvPr>
        </p:nvSpPr>
        <p:spPr>
          <a:xfrm>
            <a:off x="1331986" y="1761862"/>
            <a:ext cx="6723900" cy="1707600"/>
          </a:xfrm>
          <a:prstGeom prst="rect">
            <a:avLst/>
          </a:prstGeom>
        </p:spPr>
        <p:txBody>
          <a:bodyPr spcFirstLastPara="1" wrap="square" lIns="0" tIns="0" rIns="0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Equipment and Capital in 2025</a:t>
            </a:r>
            <a:endParaRPr sz="6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>
            <a:spLocks noGrp="1"/>
          </p:cNvSpPr>
          <p:nvPr>
            <p:ph type="ctrTitle"/>
          </p:nvPr>
        </p:nvSpPr>
        <p:spPr>
          <a:xfrm>
            <a:off x="189300" y="426974"/>
            <a:ext cx="4148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 sz="4800"/>
              <a:t>Equipment</a:t>
            </a:r>
            <a:r>
              <a:rPr lang="en" sz="4500"/>
              <a:t> </a:t>
            </a:r>
            <a:br>
              <a:rPr lang="en" sz="3600"/>
            </a:br>
            <a:endParaRPr sz="3600"/>
          </a:p>
        </p:txBody>
      </p:sp>
      <p:sp>
        <p:nvSpPr>
          <p:cNvPr id="322" name="Google Shape;322;p52"/>
          <p:cNvSpPr txBox="1">
            <a:spLocks noGrp="1"/>
          </p:cNvSpPr>
          <p:nvPr>
            <p:ph type="body" idx="1"/>
          </p:nvPr>
        </p:nvSpPr>
        <p:spPr>
          <a:xfrm>
            <a:off x="136975" y="1088175"/>
            <a:ext cx="41487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25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KPD patrol vehicles </a:t>
            </a:r>
            <a:endParaRPr sz="3100"/>
          </a:p>
          <a:p>
            <a:pPr marL="457200" lvl="0" indent="-425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Parks maintenance equipment </a:t>
            </a:r>
            <a:endParaRPr sz="3100"/>
          </a:p>
          <a:p>
            <a:pPr marL="457200" lvl="0" indent="-425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DPW Dump Trucks</a:t>
            </a:r>
            <a:endParaRPr sz="3100"/>
          </a:p>
          <a:p>
            <a:pPr marL="457200" lvl="0" indent="-425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WWTP equipment</a:t>
            </a:r>
            <a:endParaRPr sz="3100"/>
          </a:p>
          <a:p>
            <a:pPr marL="457200" lvl="0" indent="-425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KFD turnout gear</a:t>
            </a:r>
            <a:endParaRPr sz="31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… and more </a:t>
            </a:r>
            <a:endParaRPr sz="3100"/>
          </a:p>
        </p:txBody>
      </p:sp>
      <p:pic>
        <p:nvPicPr>
          <p:cNvPr id="323" name="Google Shape;323;p52" descr="A picture containing outdoor, road, tree, ca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-5636" r="1400" b="15449"/>
          <a:stretch/>
        </p:blipFill>
        <p:spPr>
          <a:xfrm>
            <a:off x="5163600" y="67000"/>
            <a:ext cx="3628200" cy="47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>
            <a:spLocks noGrp="1"/>
          </p:cNvSpPr>
          <p:nvPr>
            <p:ph type="ctrTitle"/>
          </p:nvPr>
        </p:nvSpPr>
        <p:spPr>
          <a:xfrm>
            <a:off x="4967950" y="1394025"/>
            <a:ext cx="39882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 sz="3800"/>
              <a:t>TRAFFIC CALMING EQUIPMENT</a:t>
            </a:r>
            <a:endParaRPr sz="3800"/>
          </a:p>
        </p:txBody>
      </p:sp>
      <p:pic>
        <p:nvPicPr>
          <p:cNvPr id="330" name="Google Shape;330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986" r="7313" b="10202"/>
          <a:stretch/>
        </p:blipFill>
        <p:spPr>
          <a:xfrm>
            <a:off x="0" y="0"/>
            <a:ext cx="48220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>
            <a:spLocks noGrp="1"/>
          </p:cNvSpPr>
          <p:nvPr>
            <p:ph type="ctrTitle"/>
          </p:nvPr>
        </p:nvSpPr>
        <p:spPr>
          <a:xfrm>
            <a:off x="5319950" y="226350"/>
            <a:ext cx="3643800" cy="4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 sz="3300"/>
              <a:t>SIDEWALK IMPROVEMENT</a:t>
            </a:r>
            <a:br>
              <a:rPr lang="en" sz="3300"/>
            </a:br>
            <a:r>
              <a:rPr lang="en" sz="3300"/>
              <a:t>PLAN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</a:pPr>
            <a:r>
              <a:rPr lang="en" sz="3300"/>
              <a:t>Development</a:t>
            </a:r>
            <a:endParaRPr sz="3300"/>
          </a:p>
        </p:txBody>
      </p:sp>
      <p:pic>
        <p:nvPicPr>
          <p:cNvPr id="337" name="Google Shape;337;p54"/>
          <p:cNvPicPr preferRelativeResize="0"/>
          <p:nvPr/>
        </p:nvPicPr>
        <p:blipFill rotWithShape="1">
          <a:blip r:embed="rId3">
            <a:alphaModFix/>
          </a:blip>
          <a:srcRect l="12747"/>
          <a:stretch/>
        </p:blipFill>
        <p:spPr>
          <a:xfrm>
            <a:off x="0" y="0"/>
            <a:ext cx="517487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5"/>
          <p:cNvSpPr txBox="1">
            <a:spLocks noGrp="1"/>
          </p:cNvSpPr>
          <p:nvPr>
            <p:ph type="ctrTitle"/>
          </p:nvPr>
        </p:nvSpPr>
        <p:spPr>
          <a:xfrm>
            <a:off x="756231" y="1514899"/>
            <a:ext cx="7726800" cy="13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</a:pPr>
            <a:r>
              <a:rPr lang="en" sz="3600"/>
              <a:t>- Multiple sewer repairs </a:t>
            </a:r>
            <a:br>
              <a:rPr lang="en" sz="3600"/>
            </a:br>
            <a:r>
              <a:rPr lang="en" sz="3600"/>
              <a:t>- Major solar projects</a:t>
            </a:r>
            <a:br>
              <a:rPr lang="en" sz="3600"/>
            </a:br>
            <a:r>
              <a:rPr lang="en" sz="3600"/>
              <a:t>- Wayfinding signage city-wide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</a:pPr>
            <a:r>
              <a:rPr lang="en" sz="3600"/>
              <a:t>- Intersection Upgrades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</a:pPr>
            <a:r>
              <a:rPr lang="en" sz="3600"/>
              <a:t>- Shade tree planting </a:t>
            </a:r>
            <a:endParaRPr sz="3600"/>
          </a:p>
        </p:txBody>
      </p:sp>
      <p:sp>
        <p:nvSpPr>
          <p:cNvPr id="344" name="Google Shape;344;p55"/>
          <p:cNvSpPr txBox="1">
            <a:spLocks noGrp="1"/>
          </p:cNvSpPr>
          <p:nvPr>
            <p:ph type="subTitle" idx="1"/>
          </p:nvPr>
        </p:nvSpPr>
        <p:spPr>
          <a:xfrm>
            <a:off x="756231" y="1217006"/>
            <a:ext cx="71352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</a:pPr>
            <a:r>
              <a:rPr lang="en" sz="5600" b="1">
                <a:solidFill>
                  <a:schemeClr val="dk2"/>
                </a:solidFill>
              </a:rPr>
              <a:t>2025 Projects: </a:t>
            </a:r>
            <a:endParaRPr sz="5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>
            <a:spLocks noGrp="1"/>
          </p:cNvSpPr>
          <p:nvPr>
            <p:ph type="ctrTitle"/>
          </p:nvPr>
        </p:nvSpPr>
        <p:spPr>
          <a:xfrm>
            <a:off x="351375" y="1159200"/>
            <a:ext cx="8589900" cy="13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205725" rIns="0" bIns="0" anchor="t" anchorCtr="0">
            <a:noAutofit/>
          </a:bodyPr>
          <a:lstStyle/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Kingston Point Park/Beach upgrades and Kayak Dock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Rondout Center Improvement 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Housing/mixed-use project</a:t>
            </a:r>
            <a:endParaRPr sz="3600"/>
          </a:p>
          <a:p>
            <a:pPr marL="9144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Waterfront grants totaling $28.5 million</a:t>
            </a:r>
            <a:endParaRPr sz="3600"/>
          </a:p>
        </p:txBody>
      </p:sp>
      <p:sp>
        <p:nvSpPr>
          <p:cNvPr id="351" name="Google Shape;351;p56"/>
          <p:cNvSpPr txBox="1">
            <a:spLocks noGrp="1"/>
          </p:cNvSpPr>
          <p:nvPr>
            <p:ph type="subTitle" idx="1"/>
          </p:nvPr>
        </p:nvSpPr>
        <p:spPr>
          <a:xfrm>
            <a:off x="756231" y="976331"/>
            <a:ext cx="71352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</a:pPr>
            <a:r>
              <a:rPr lang="en" sz="4400" b="1">
                <a:solidFill>
                  <a:schemeClr val="dk2"/>
                </a:solidFill>
              </a:rPr>
              <a:t>Downtown Revitalization</a:t>
            </a:r>
            <a:endParaRPr sz="4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>
            <a:spLocks noGrp="1"/>
          </p:cNvSpPr>
          <p:nvPr>
            <p:ph type="ctrTitle"/>
          </p:nvPr>
        </p:nvSpPr>
        <p:spPr>
          <a:xfrm>
            <a:off x="892157" y="405949"/>
            <a:ext cx="7176266" cy="231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6000"/>
              <a:t>GRANTS </a:t>
            </a:r>
            <a:br>
              <a:rPr lang="en" sz="6000"/>
            </a:br>
            <a:r>
              <a:rPr lang="en" sz="6000"/>
              <a:t>PORTFOLIO</a:t>
            </a:r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subTitle" idx="4294967295"/>
          </p:nvPr>
        </p:nvSpPr>
        <p:spPr>
          <a:xfrm>
            <a:off x="1649398" y="2381094"/>
            <a:ext cx="59064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022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FF9022"/>
                </a:solidFill>
                <a:latin typeface="Open Sans"/>
                <a:ea typeface="Open Sans"/>
                <a:cs typeface="Open Sans"/>
                <a:sym typeface="Open Sans"/>
              </a:rPr>
              <a:t>$91 MILLION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</a:pPr>
            <a:endParaRPr sz="11300" b="1" i="0" u="none" strike="noStrike" cap="none">
              <a:solidFill>
                <a:srgbClr val="FF90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ctrTitle"/>
          </p:nvPr>
        </p:nvSpPr>
        <p:spPr>
          <a:xfrm>
            <a:off x="939075" y="1514900"/>
            <a:ext cx="7435200" cy="13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</a:pPr>
            <a:r>
              <a:rPr lang="en" sz="3000"/>
              <a:t>- Dietz Stadium renovation</a:t>
            </a:r>
            <a:br>
              <a:rPr lang="en" sz="3000"/>
            </a:br>
            <a:r>
              <a:rPr lang="en" sz="3000"/>
              <a:t>- Henry Street streetscape</a:t>
            </a:r>
            <a:br>
              <a:rPr lang="en" sz="3000"/>
            </a:br>
            <a:r>
              <a:rPr lang="en" sz="3000"/>
              <a:t>- Clinton Ave improvements  </a:t>
            </a:r>
            <a:br>
              <a:rPr lang="en" sz="3000"/>
            </a:br>
            <a:r>
              <a:rPr lang="en" sz="3000"/>
              <a:t>- Post Office Park </a:t>
            </a:r>
            <a:br>
              <a:rPr lang="en" sz="3000"/>
            </a:br>
            <a:r>
              <a:rPr lang="en" sz="3000"/>
              <a:t>- 20 roads paved</a:t>
            </a:r>
            <a:endParaRPr sz="3000"/>
          </a:p>
        </p:txBody>
      </p:sp>
      <p:sp>
        <p:nvSpPr>
          <p:cNvPr id="143" name="Google Shape;143;p31"/>
          <p:cNvSpPr txBox="1">
            <a:spLocks noGrp="1"/>
          </p:cNvSpPr>
          <p:nvPr>
            <p:ph type="subTitle" idx="1"/>
          </p:nvPr>
        </p:nvSpPr>
        <p:spPr>
          <a:xfrm>
            <a:off x="898325" y="767950"/>
            <a:ext cx="77610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</a:pPr>
            <a:r>
              <a:rPr lang="en" sz="4700" b="1">
                <a:solidFill>
                  <a:schemeClr val="dk2"/>
                </a:solidFill>
              </a:rPr>
              <a:t>MAJOR PROJECTS:</a:t>
            </a:r>
            <a:r>
              <a:rPr lang="en" sz="5600" b="1">
                <a:solidFill>
                  <a:schemeClr val="dk2"/>
                </a:solidFill>
              </a:rPr>
              <a:t> </a:t>
            </a:r>
            <a:endParaRPr sz="5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ctrTitle"/>
          </p:nvPr>
        </p:nvSpPr>
        <p:spPr>
          <a:xfrm>
            <a:off x="484530" y="1338454"/>
            <a:ext cx="8202267" cy="13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 SemiBold"/>
              <a:buNone/>
            </a:pPr>
            <a:r>
              <a:rPr lang="en" sz="5000"/>
              <a:t>THANK YOU</a:t>
            </a:r>
            <a:br>
              <a:rPr lang="en" sz="5000"/>
            </a:br>
            <a:r>
              <a:rPr lang="en" sz="5000"/>
              <a:t>FOR JOINING!</a:t>
            </a:r>
            <a:br>
              <a:rPr lang="en" sz="7200"/>
            </a:br>
            <a:endParaRPr sz="7200"/>
          </a:p>
        </p:txBody>
      </p:sp>
      <p:sp>
        <p:nvSpPr>
          <p:cNvPr id="365" name="Google Shape;365;p58"/>
          <p:cNvSpPr txBox="1">
            <a:spLocks noGrp="1"/>
          </p:cNvSpPr>
          <p:nvPr>
            <p:ph type="subTitle" idx="1"/>
          </p:nvPr>
        </p:nvSpPr>
        <p:spPr>
          <a:xfrm>
            <a:off x="484530" y="3570131"/>
            <a:ext cx="8151224" cy="29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" sz="2400">
                <a:solidFill>
                  <a:srgbClr val="002060"/>
                </a:solidFill>
              </a:rPr>
              <a:t>Please visit </a:t>
            </a:r>
            <a:r>
              <a:rPr lang="en" sz="2400" u="sng">
                <a:solidFill>
                  <a:srgbClr val="002060"/>
                </a:solidFill>
              </a:rPr>
              <a:t>www.kingston-ny.gov/budget2025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59"/>
          <p:cNvPicPr preferRelativeResize="0"/>
          <p:nvPr/>
        </p:nvPicPr>
        <p:blipFill rotWithShape="1">
          <a:blip r:embed="rId3">
            <a:alphaModFix/>
          </a:blip>
          <a:srcRect l="3714" r="2017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ctrTitle"/>
          </p:nvPr>
        </p:nvSpPr>
        <p:spPr>
          <a:xfrm>
            <a:off x="959450" y="1514900"/>
            <a:ext cx="7523400" cy="13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 SemiBold"/>
              <a:buNone/>
            </a:pPr>
            <a:r>
              <a:rPr lang="en" sz="3000"/>
              <a:t>- Passed Housing Legislation</a:t>
            </a:r>
            <a:br>
              <a:rPr lang="en" sz="3000"/>
            </a:br>
            <a:r>
              <a:rPr lang="en" sz="3000"/>
              <a:t>- Acquired 25 Field Court  </a:t>
            </a:r>
            <a:br>
              <a:rPr lang="en" sz="3000"/>
            </a:br>
            <a:r>
              <a:rPr lang="en" sz="3000"/>
              <a:t>- Prop. 200-unit development</a:t>
            </a:r>
            <a:br>
              <a:rPr lang="en" sz="3000"/>
            </a:br>
            <a:r>
              <a:rPr lang="en" sz="3000"/>
              <a:t>- 70-acres for parkland preservation</a:t>
            </a:r>
            <a:br>
              <a:rPr lang="en" sz="3000"/>
            </a:br>
            <a:r>
              <a:rPr lang="en" sz="3000"/>
              <a:t>- Business Park housing study</a:t>
            </a:r>
            <a:endParaRPr sz="3000"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>
            <a:off x="908525" y="757775"/>
            <a:ext cx="69828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</a:pPr>
            <a:r>
              <a:rPr lang="en" sz="5000" b="1">
                <a:solidFill>
                  <a:schemeClr val="dk2"/>
                </a:solidFill>
              </a:rPr>
              <a:t>2024 Initiatives: </a:t>
            </a:r>
            <a:endParaRPr sz="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ctrTitle"/>
          </p:nvPr>
        </p:nvSpPr>
        <p:spPr>
          <a:xfrm>
            <a:off x="815119" y="1215332"/>
            <a:ext cx="71763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6000"/>
              <a:t>Fiscal Health is Strong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ctrTitle"/>
          </p:nvPr>
        </p:nvSpPr>
        <p:spPr>
          <a:xfrm>
            <a:off x="867444" y="467732"/>
            <a:ext cx="7176266" cy="231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6000"/>
              <a:t>FISCAL STRESS SCORE</a:t>
            </a:r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4294967295"/>
          </p:nvPr>
        </p:nvSpPr>
        <p:spPr>
          <a:xfrm>
            <a:off x="92675" y="2777983"/>
            <a:ext cx="8934901" cy="5441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022"/>
              </a:buClr>
              <a:buSzPts val="11300"/>
              <a:buFont typeface="Arial"/>
              <a:buNone/>
            </a:pPr>
            <a:r>
              <a:rPr lang="en" sz="11300" b="1" i="0" u="none" strike="noStrike" cap="none">
                <a:solidFill>
                  <a:srgbClr val="FF9022"/>
                </a:solidFill>
                <a:latin typeface="Open Sans"/>
                <a:ea typeface="Open Sans"/>
                <a:cs typeface="Open Sans"/>
                <a:sym typeface="Open Sans"/>
              </a:rPr>
              <a:t>3.3%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ctrTitle"/>
          </p:nvPr>
        </p:nvSpPr>
        <p:spPr>
          <a:xfrm>
            <a:off x="815119" y="1215332"/>
            <a:ext cx="71763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6000"/>
              <a:t>Bond Rating at  AA-/Stable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>
            <a:spLocks noGrp="1"/>
          </p:cNvSpPr>
          <p:nvPr>
            <p:ph type="ctrTitle"/>
          </p:nvPr>
        </p:nvSpPr>
        <p:spPr>
          <a:xfrm>
            <a:off x="908525" y="261500"/>
            <a:ext cx="71502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4700"/>
              <a:t>BUDGET OVERVIEW</a:t>
            </a:r>
            <a:endParaRPr sz="2800"/>
          </a:p>
        </p:txBody>
      </p:sp>
      <p:sp>
        <p:nvSpPr>
          <p:cNvPr id="176" name="Google Shape;176;p36"/>
          <p:cNvSpPr txBox="1">
            <a:spLocks noGrp="1"/>
          </p:cNvSpPr>
          <p:nvPr>
            <p:ph type="subTitle" idx="4294967295"/>
          </p:nvPr>
        </p:nvSpPr>
        <p:spPr>
          <a:xfrm>
            <a:off x="908525" y="1380175"/>
            <a:ext cx="7801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7150" marR="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Zero Layoffs</a:t>
            </a:r>
            <a:endParaRPr sz="3000" b="1">
              <a:solidFill>
                <a:srgbClr val="FF9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" marR="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Low Fiscal Stress Score: 3.3%</a:t>
            </a:r>
            <a:endParaRPr sz="3000" b="1">
              <a:solidFill>
                <a:srgbClr val="FF9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" marR="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Investment in City staff</a:t>
            </a:r>
            <a:endParaRPr sz="3000" b="1">
              <a:solidFill>
                <a:srgbClr val="FF9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" marR="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Total Proposed Budget $59,846,212</a:t>
            </a:r>
            <a:endParaRPr sz="3000" b="1">
              <a:solidFill>
                <a:srgbClr val="FF9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" marR="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Tax Levy increase of 8.9%</a:t>
            </a:r>
            <a:endParaRPr sz="3000" b="1">
              <a:solidFill>
                <a:srgbClr val="FF9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" marR="0" lvl="0" indent="-57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022"/>
                </a:solidFill>
                <a:latin typeface="Montserrat"/>
                <a:ea typeface="Montserrat"/>
                <a:cs typeface="Montserrat"/>
                <a:sym typeface="Montserrat"/>
              </a:rPr>
              <a:t>- Tax Rates still below 2016 numbers</a:t>
            </a:r>
            <a:endParaRPr sz="3000" b="1" i="0" u="none" strike="noStrike" cap="none">
              <a:solidFill>
                <a:srgbClr val="FF90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>
            <a:spLocks noGrp="1"/>
          </p:cNvSpPr>
          <p:nvPr>
            <p:ph type="ctrTitle"/>
          </p:nvPr>
        </p:nvSpPr>
        <p:spPr>
          <a:xfrm>
            <a:off x="0" y="620125"/>
            <a:ext cx="91440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4700"/>
              <a:t>TAX RATES</a:t>
            </a:r>
            <a:endParaRPr sz="4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" sz="4700" b="0">
                <a:latin typeface="Montserrat"/>
                <a:ea typeface="Montserrat"/>
                <a:cs typeface="Montserrat"/>
                <a:sym typeface="Montserrat"/>
              </a:rPr>
              <a:t>Homestead</a:t>
            </a:r>
            <a:endParaRPr sz="4700"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7"/>
          <p:cNvSpPr txBox="1">
            <a:spLocks noGrp="1"/>
          </p:cNvSpPr>
          <p:nvPr>
            <p:ph type="subTitle" idx="4294967295"/>
          </p:nvPr>
        </p:nvSpPr>
        <p:spPr>
          <a:xfrm>
            <a:off x="0" y="2880975"/>
            <a:ext cx="91440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8288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>
                <a:solidFill>
                  <a:srgbClr val="FF9022"/>
                </a:solidFill>
              </a:rPr>
              <a:t>2016      	2025</a:t>
            </a:r>
            <a:endParaRPr sz="4700" b="1" dirty="0">
              <a:solidFill>
                <a:srgbClr val="FF9022"/>
              </a:solidFill>
            </a:endParaRPr>
          </a:p>
          <a:p>
            <a:pPr marL="18288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9022"/>
                </a:solidFill>
              </a:rPr>
              <a:t>$10.16		$9.87</a:t>
            </a:r>
            <a:endParaRPr sz="4700" b="1" i="0" u="none" strike="noStrike" cap="none" dirty="0">
              <a:solidFill>
                <a:srgbClr val="FF90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VTI">
  <a:themeElements>
    <a:clrScheme name="2024">
      <a:dk1>
        <a:srgbClr val="453E63"/>
      </a:dk1>
      <a:lt1>
        <a:srgbClr val="FFFFFF"/>
      </a:lt1>
      <a:dk2>
        <a:srgbClr val="3B3355"/>
      </a:dk2>
      <a:lt2>
        <a:srgbClr val="F2F0FF"/>
      </a:lt2>
      <a:accent1>
        <a:srgbClr val="FCA619"/>
      </a:accent1>
      <a:accent2>
        <a:srgbClr val="FCEB91"/>
      </a:accent2>
      <a:accent3>
        <a:srgbClr val="FCCC00"/>
      </a:accent3>
      <a:accent4>
        <a:srgbClr val="FF9022"/>
      </a:accent4>
      <a:accent5>
        <a:srgbClr val="5D5384"/>
      </a:accent5>
      <a:accent6>
        <a:srgbClr val="D8D8D8"/>
      </a:accent6>
      <a:hlink>
        <a:srgbClr val="5D538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(16:9)</PresentationFormat>
  <Paragraphs>137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Noto Sans Symbols</vt:lpstr>
      <vt:lpstr>Lato Black</vt:lpstr>
      <vt:lpstr>Open Sans</vt:lpstr>
      <vt:lpstr>Montserrat Medium</vt:lpstr>
      <vt:lpstr>Montserrat</vt:lpstr>
      <vt:lpstr>Roboto</vt:lpstr>
      <vt:lpstr>Montserrat SemiBold</vt:lpstr>
      <vt:lpstr>Lato</vt:lpstr>
      <vt:lpstr>Simple Light</vt:lpstr>
      <vt:lpstr>GradientVTI</vt:lpstr>
      <vt:lpstr>PowerPoint Presentation</vt:lpstr>
      <vt:lpstr>A LOOK BACK  AT 2024</vt:lpstr>
      <vt:lpstr>- Dietz Stadium renovation - Henry Street streetscape - Clinton Ave improvements   - Post Office Park  - 20 roads paved</vt:lpstr>
      <vt:lpstr>- Passed Housing Legislation - Acquired 25 Field Court   - Prop. 200-unit development - 70-acres for parkland preservation - Business Park housing study</vt:lpstr>
      <vt:lpstr>Fiscal Health is Strong</vt:lpstr>
      <vt:lpstr>FISCAL STRESS SCORE</vt:lpstr>
      <vt:lpstr>Bond Rating at  AA-/Stable</vt:lpstr>
      <vt:lpstr>BUDGET OVERVIEW</vt:lpstr>
      <vt:lpstr>TAX RATES Homestead</vt:lpstr>
      <vt:lpstr>TAX RATES Non-homestead</vt:lpstr>
      <vt:lpstr>PowerPoint Presentation</vt:lpstr>
      <vt:lpstr>Tax Rates Declined for 7 Consecutive Years City Tax Rates per $1,000</vt:lpstr>
      <vt:lpstr>PowerPoint Presentation</vt:lpstr>
      <vt:lpstr>PowerPoint Presentation</vt:lpstr>
      <vt:lpstr>2025 Budget Drivers  Tax Levy Growth in 2025</vt:lpstr>
      <vt:lpstr>PARAMEDIC SERVICE</vt:lpstr>
      <vt:lpstr>SINCE JANUARY 1, 2024: </vt:lpstr>
      <vt:lpstr>DIETZ STADIUM RENOVATION PROJECT   Approx. $1M/year  for 15 years</vt:lpstr>
      <vt:lpstr>City of Kingston Liability/ Property Insurance Rate Increases </vt:lpstr>
      <vt:lpstr>INVESTMENT IN  CITY STAFF</vt:lpstr>
      <vt:lpstr>- Union contracts - Pay increases - Added 20+ positions over 10 years  - Retain quality workforce - Zero layoffs   </vt:lpstr>
      <vt:lpstr>CITY OF KINGSTON STAFF/EMPLOYEE RAISES  + BENEFIT INCREASES </vt:lpstr>
      <vt:lpstr>Equipment and Capital in 2025</vt:lpstr>
      <vt:lpstr>Equipment  </vt:lpstr>
      <vt:lpstr>TRAFFIC CALMING EQUIPMENT</vt:lpstr>
      <vt:lpstr>SIDEWALK IMPROVEMENT PLAN Development</vt:lpstr>
      <vt:lpstr>- Multiple sewer repairs  - Major solar projects - Wayfinding signage city-wide - Intersection Upgrades  - Shade tree planting </vt:lpstr>
      <vt:lpstr>Kingston Point Park/Beach upgrades and Kayak Dock Rondout Center Improvement  Housing/mixed-use project Waterfront grants totaling $28.5 million</vt:lpstr>
      <vt:lpstr>GRANTS  PORTFOLIO</vt:lpstr>
      <vt:lpstr>THANK YOU FOR JOINING!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Summer</dc:creator>
  <cp:lastModifiedBy>Smith, Summer</cp:lastModifiedBy>
  <cp:revision>1</cp:revision>
  <dcterms:modified xsi:type="dcterms:W3CDTF">2024-10-18T13:38:47Z</dcterms:modified>
</cp:coreProperties>
</file>